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0" r:id="rId1"/>
  </p:sldMasterIdLst>
  <p:notesMasterIdLst>
    <p:notesMasterId r:id="rId13"/>
  </p:notesMasterIdLst>
  <p:sldIdLst>
    <p:sldId id="256" r:id="rId2"/>
    <p:sldId id="260" r:id="rId3"/>
    <p:sldId id="257" r:id="rId4"/>
    <p:sldId id="258" r:id="rId5"/>
    <p:sldId id="263" r:id="rId6"/>
    <p:sldId id="261" r:id="rId7"/>
    <p:sldId id="259" r:id="rId8"/>
    <p:sldId id="266" r:id="rId9"/>
    <p:sldId id="265" r:id="rId10"/>
    <p:sldId id="267" r:id="rId11"/>
    <p:sldId id="264" r:id="rId12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DDF1"/>
    <a:srgbClr val="00B0F0"/>
    <a:srgbClr val="1D4999"/>
    <a:srgbClr val="0149A9"/>
    <a:srgbClr val="005A9E"/>
    <a:srgbClr val="F0F0F0"/>
    <a:srgbClr val="F2F2F2"/>
    <a:srgbClr val="000000"/>
    <a:srgbClr val="FFFFFF"/>
    <a:srgbClr val="50FE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858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F6353B-E1B0-45B2-8C1E-DB2FCD4FE49A}" type="datetimeFigureOut">
              <a:rPr lang="zh-TW" altLang="en-US" smtClean="0"/>
              <a:t>2017/11/25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CC4A39-8429-46C8-94D7-8B33B92F7B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892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CC4A39-8429-46C8-94D7-8B33B92F7BC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4387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CC4A39-8429-46C8-94D7-8B33B92F7BCE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4643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CC4A39-8429-46C8-94D7-8B33B92F7BCE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7896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09E62-6DA9-45FA-9CA0-8BA5DF1FAA9A}" type="datetime1">
              <a:rPr lang="zh-TW" altLang="en-US" smtClean="0"/>
              <a:t>2017/11/25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2DBED-DA40-4F56-9B96-30007DAECC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2409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79223-8FCA-4905-A553-4ACEFB478786}" type="datetime1">
              <a:rPr lang="zh-TW" altLang="en-US" smtClean="0"/>
              <a:t>2017/11/25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2DBED-DA40-4F56-9B96-30007DAECC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3232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37C37-179F-4EF1-941C-BDEB7B8D330C}" type="datetime1">
              <a:rPr lang="zh-TW" altLang="en-US" smtClean="0"/>
              <a:t>2017/11/25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2DBED-DA40-4F56-9B96-30007DAECC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6366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9BCC4-C1A8-4D28-BF68-1F43253C49EF}" type="datetime1">
              <a:rPr lang="zh-TW" altLang="en-US" smtClean="0"/>
              <a:t>2017/11/25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2DBED-DA40-4F56-9B96-30007DAECC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124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EE58C-71B2-4E56-B325-B6C0B73BF701}" type="datetime1">
              <a:rPr lang="zh-TW" altLang="en-US" smtClean="0"/>
              <a:t>2017/11/25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2DBED-DA40-4F56-9B96-30007DAECC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4371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EF893-056C-43A3-8931-0C6F09E4652B}" type="datetime1">
              <a:rPr lang="zh-TW" altLang="en-US" smtClean="0"/>
              <a:t>2017/11/25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2DBED-DA40-4F56-9B96-30007DAECC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13469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9BEEB-2B98-4AAA-9623-FC28957EAE47}" type="datetime1">
              <a:rPr lang="zh-TW" altLang="en-US" smtClean="0"/>
              <a:t>2017/11/25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2DBED-DA40-4F56-9B96-30007DAECC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7115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B09EE-9884-41FA-868D-991EAB588238}" type="datetime1">
              <a:rPr lang="zh-TW" altLang="en-US" smtClean="0"/>
              <a:t>2017/11/25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2DBED-DA40-4F56-9B96-30007DAECC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0073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FBD4D-CBEE-4930-9D0B-B5925621BE46}" type="datetime1">
              <a:rPr lang="zh-TW" altLang="en-US" smtClean="0"/>
              <a:t>2017/11/25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2DBED-DA40-4F56-9B96-30007DAECC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4397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7AF7-BF43-418F-BE29-6EB0032C6303}" type="datetime1">
              <a:rPr lang="zh-TW" altLang="en-US" smtClean="0"/>
              <a:t>2017/11/25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2DBED-DA40-4F56-9B96-30007DAECC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0896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B6762-6059-4BC7-AAE1-2222D6B96CBF}" type="datetime1">
              <a:rPr lang="zh-TW" altLang="en-US" smtClean="0"/>
              <a:t>2017/11/25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2DBED-DA40-4F56-9B96-30007DAECC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4372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1704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F57F7-7111-42A0-AE63-84336AFF2056}" type="datetime1">
              <a:rPr lang="zh-TW" altLang="en-US" smtClean="0"/>
              <a:t>2017/11/25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2DBED-DA40-4F56-9B96-30007DAECCF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6446490"/>
            <a:ext cx="9144000" cy="411510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936104"/>
            <a:ext cx="9144000" cy="123478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9013183" y="567974"/>
            <a:ext cx="0" cy="25200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005071" y="572900"/>
            <a:ext cx="0" cy="25200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205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marL="0" marR="0" indent="0" algn="l" defTabSz="9144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向右箭號 27"/>
          <p:cNvSpPr/>
          <p:nvPr/>
        </p:nvSpPr>
        <p:spPr>
          <a:xfrm>
            <a:off x="0" y="4914165"/>
            <a:ext cx="9063687" cy="635146"/>
          </a:xfrm>
          <a:prstGeom prst="rightArrow">
            <a:avLst/>
          </a:prstGeom>
          <a:noFill/>
          <a:ln>
            <a:solidFill>
              <a:srgbClr val="014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57200" y="1281156"/>
            <a:ext cx="8458200" cy="2015872"/>
          </a:xfrm>
        </p:spPr>
        <p:txBody>
          <a:bodyPr>
            <a:noAutofit/>
          </a:bodyPr>
          <a:lstStyle/>
          <a:p>
            <a:r>
              <a:rPr lang="zh-TW" altLang="en-US" sz="7200" b="1" dirty="0" smtClean="0">
                <a:ln w="0"/>
                <a:solidFill>
                  <a:srgbClr val="0149A9"/>
                </a:solidFill>
                <a:latin typeface="Microsoft YaHei" pitchFamily="34" charset="-122"/>
                <a:ea typeface="Microsoft YaHei" pitchFamily="34" charset="-122"/>
                <a:cs typeface="Microsoft Himalaya" panose="01010100010101010101" pitchFamily="2" charset="0"/>
              </a:rPr>
              <a:t>公開與民間資料整合分析應用</a:t>
            </a:r>
            <a:endParaRPr lang="zh-TW" altLang="en-US" sz="7200" b="1" dirty="0">
              <a:ln w="0"/>
              <a:solidFill>
                <a:srgbClr val="0149A9"/>
              </a:solidFill>
              <a:latin typeface="Microsoft YaHei" pitchFamily="34" charset="-122"/>
              <a:ea typeface="Microsoft YaHei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703320" y="6436678"/>
            <a:ext cx="5861304" cy="634682"/>
          </a:xfrm>
        </p:spPr>
        <p:txBody>
          <a:bodyPr>
            <a:normAutofit fontScale="92500"/>
          </a:bodyPr>
          <a:lstStyle/>
          <a:p>
            <a:pPr algn="l"/>
            <a:r>
              <a:rPr lang="zh-TW" altLang="en-US" sz="3600" b="1" dirty="0" smtClean="0">
                <a:solidFill>
                  <a:schemeClr val="bg1"/>
                </a:solidFill>
              </a:rPr>
              <a:t>組員：詹淯婷 何亮樺 邱炯達</a:t>
            </a:r>
            <a:endParaRPr lang="en-US" altLang="zh-TW" sz="3600" b="1" dirty="0" smtClean="0">
              <a:solidFill>
                <a:schemeClr val="bg1"/>
              </a:solidFill>
            </a:endParaRPr>
          </a:p>
          <a:p>
            <a:pPr algn="l"/>
            <a:endParaRPr lang="zh-TW" altLang="en-US" sz="3600" b="1" dirty="0"/>
          </a:p>
        </p:txBody>
      </p:sp>
      <p:sp>
        <p:nvSpPr>
          <p:cNvPr id="4" name="文字方塊 3"/>
          <p:cNvSpPr txBox="1"/>
          <p:nvPr/>
        </p:nvSpPr>
        <p:spPr>
          <a:xfrm>
            <a:off x="8158480" y="537885"/>
            <a:ext cx="75692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今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竹雲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4" name="群組 33"/>
          <p:cNvGrpSpPr/>
          <p:nvPr/>
        </p:nvGrpSpPr>
        <p:grpSpPr>
          <a:xfrm>
            <a:off x="3496113" y="3958319"/>
            <a:ext cx="1614714" cy="2459095"/>
            <a:chOff x="1611502" y="3941398"/>
            <a:chExt cx="1614714" cy="2459095"/>
          </a:xfrm>
        </p:grpSpPr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937092" y="3941398"/>
              <a:ext cx="1144378" cy="1144378"/>
            </a:xfrm>
            <a:prstGeom prst="rect">
              <a:avLst/>
            </a:prstGeom>
          </p:spPr>
        </p:pic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1502" y="4785779"/>
              <a:ext cx="1614714" cy="1614714"/>
            </a:xfrm>
            <a:prstGeom prst="rect">
              <a:avLst/>
            </a:prstGeom>
          </p:spPr>
        </p:pic>
      </p:grpSp>
      <p:sp>
        <p:nvSpPr>
          <p:cNvPr id="23" name="副標題 2"/>
          <p:cNvSpPr txBox="1">
            <a:spLocks/>
          </p:cNvSpPr>
          <p:nvPr/>
        </p:nvSpPr>
        <p:spPr>
          <a:xfrm>
            <a:off x="98520" y="197482"/>
            <a:ext cx="5861304" cy="634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3600" b="1" dirty="0"/>
          </a:p>
        </p:txBody>
      </p:sp>
      <p:sp>
        <p:nvSpPr>
          <p:cNvPr id="24" name="副標題 2"/>
          <p:cNvSpPr txBox="1">
            <a:spLocks/>
          </p:cNvSpPr>
          <p:nvPr/>
        </p:nvSpPr>
        <p:spPr>
          <a:xfrm>
            <a:off x="-63834" y="321946"/>
            <a:ext cx="5861304" cy="634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sz="3600" b="1" dirty="0" smtClean="0">
                <a:solidFill>
                  <a:srgbClr val="002060"/>
                </a:solidFill>
              </a:rPr>
              <a:t>2017</a:t>
            </a:r>
            <a:r>
              <a:rPr lang="zh-TW" altLang="en-US" sz="3600" b="1" dirty="0" smtClean="0">
                <a:solidFill>
                  <a:srgbClr val="002060"/>
                </a:solidFill>
              </a:rPr>
              <a:t>新竹黑客松</a:t>
            </a:r>
            <a:endParaRPr lang="zh-TW" altLang="en-US" sz="3600" b="1" dirty="0">
              <a:solidFill>
                <a:srgbClr val="00206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-26694" y="1218102"/>
            <a:ext cx="9170694" cy="2215936"/>
          </a:xfrm>
          <a:prstGeom prst="rect">
            <a:avLst/>
          </a:prstGeom>
          <a:solidFill>
            <a:schemeClr val="bg1">
              <a:alpha val="6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5" name="群組 34"/>
          <p:cNvGrpSpPr/>
          <p:nvPr/>
        </p:nvGrpSpPr>
        <p:grpSpPr>
          <a:xfrm>
            <a:off x="6086323" y="4184395"/>
            <a:ext cx="1618488" cy="1813709"/>
            <a:chOff x="4531843" y="4136180"/>
            <a:chExt cx="1618488" cy="1813709"/>
          </a:xfrm>
        </p:grpSpPr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4136180"/>
              <a:ext cx="1040054" cy="1040054"/>
            </a:xfrm>
            <a:prstGeom prst="rect">
              <a:avLst/>
            </a:prstGeom>
          </p:spPr>
        </p:pic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531843" y="5148732"/>
              <a:ext cx="1618488" cy="801157"/>
            </a:xfrm>
            <a:prstGeom prst="rect">
              <a:avLst/>
            </a:prstGeom>
          </p:spPr>
        </p:pic>
      </p:grpSp>
      <p:pic>
        <p:nvPicPr>
          <p:cNvPr id="39" name="圖片 38"/>
          <p:cNvPicPr>
            <a:picLocks noChangeAspect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695512"/>
            <a:ext cx="2252993" cy="225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8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val 18"/>
          <p:cNvSpPr>
            <a:spLocks noChangeArrowheads="1"/>
          </p:cNvSpPr>
          <p:nvPr/>
        </p:nvSpPr>
        <p:spPr bwMode="auto">
          <a:xfrm>
            <a:off x="3546294" y="1698885"/>
            <a:ext cx="4557854" cy="455785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Oval 18"/>
          <p:cNvSpPr>
            <a:spLocks noChangeArrowheads="1"/>
          </p:cNvSpPr>
          <p:nvPr/>
        </p:nvSpPr>
        <p:spPr bwMode="auto">
          <a:xfrm>
            <a:off x="913867" y="1748504"/>
            <a:ext cx="4557854" cy="455785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6002169" y="4440400"/>
            <a:ext cx="1725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降低油耗成本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5736035" y="2572830"/>
            <a:ext cx="2088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降</a:t>
            </a: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低</a:t>
            </a:r>
            <a:r>
              <a:rPr lang="zh-TW" altLang="en-US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補貼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款金額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618949" y="248931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不影響民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行權益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243619" y="4441148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減少空氣汙染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997181" y="592244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增加客源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0" name="群組 49"/>
          <p:cNvGrpSpPr/>
          <p:nvPr/>
        </p:nvGrpSpPr>
        <p:grpSpPr>
          <a:xfrm>
            <a:off x="3824252" y="1031828"/>
            <a:ext cx="5131614" cy="1243265"/>
            <a:chOff x="1145327" y="2793666"/>
            <a:chExt cx="5131614" cy="1243265"/>
          </a:xfrm>
        </p:grpSpPr>
        <p:grpSp>
          <p:nvGrpSpPr>
            <p:cNvPr id="51" name="Group 12"/>
            <p:cNvGrpSpPr>
              <a:grpSpLocks/>
            </p:cNvGrpSpPr>
            <p:nvPr/>
          </p:nvGrpSpPr>
          <p:grpSpPr bwMode="auto">
            <a:xfrm>
              <a:off x="2443115" y="2793666"/>
              <a:ext cx="1238250" cy="1236662"/>
              <a:chOff x="802" y="845"/>
              <a:chExt cx="827" cy="826"/>
            </a:xfrm>
          </p:grpSpPr>
          <p:sp>
            <p:nvSpPr>
              <p:cNvPr id="66" name="Oval 13"/>
              <p:cNvSpPr>
                <a:spLocks noChangeArrowheads="1"/>
              </p:cNvSpPr>
              <p:nvPr/>
            </p:nvSpPr>
            <p:spPr bwMode="gray">
              <a:xfrm>
                <a:off x="802" y="845"/>
                <a:ext cx="827" cy="826"/>
              </a:xfrm>
              <a:prstGeom prst="ellipse">
                <a:avLst/>
              </a:prstGeom>
              <a:solidFill>
                <a:srgbClr val="F8F8F8"/>
              </a:solidFill>
              <a:ln w="381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/>
                <a:endParaRPr lang="zh-TW" altLang="zh-TW">
                  <a:latin typeface="微軟正黑體" panose="020B0604030504040204" pitchFamily="34" charset="-120"/>
                  <a:ea typeface="微軟正黑體" panose="020B0604030504040204" pitchFamily="34" charset="-120"/>
                  <a:cs typeface="Arial" charset="0"/>
                </a:endParaRPr>
              </a:p>
            </p:txBody>
          </p:sp>
          <p:sp>
            <p:nvSpPr>
              <p:cNvPr id="67" name="Oval 14"/>
              <p:cNvSpPr>
                <a:spLocks noChangeArrowheads="1"/>
              </p:cNvSpPr>
              <p:nvPr/>
            </p:nvSpPr>
            <p:spPr bwMode="gray">
              <a:xfrm>
                <a:off x="836" y="879"/>
                <a:ext cx="758" cy="758"/>
              </a:xfrm>
              <a:prstGeom prst="ellipse">
                <a:avLst/>
              </a:prstGeom>
              <a:noFill/>
              <a:ln w="38100">
                <a:solidFill>
                  <a:schemeClr val="accent1">
                    <a:alpha val="70195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/>
                <a:endParaRPr lang="zh-TW" altLang="zh-TW">
                  <a:latin typeface="微軟正黑體" panose="020B0604030504040204" pitchFamily="34" charset="-120"/>
                  <a:ea typeface="微軟正黑體" panose="020B0604030504040204" pitchFamily="34" charset="-120"/>
                  <a:cs typeface="Arial" charset="0"/>
                </a:endParaRPr>
              </a:p>
            </p:txBody>
          </p:sp>
          <p:sp>
            <p:nvSpPr>
              <p:cNvPr id="68" name="Oval 15"/>
              <p:cNvSpPr>
                <a:spLocks noChangeArrowheads="1"/>
              </p:cNvSpPr>
              <p:nvPr/>
            </p:nvSpPr>
            <p:spPr bwMode="gray">
              <a:xfrm>
                <a:off x="870" y="915"/>
                <a:ext cx="690" cy="690"/>
              </a:xfrm>
              <a:prstGeom prst="ellipse">
                <a:avLst/>
              </a:prstGeom>
              <a:noFill/>
              <a:ln w="38100">
                <a:solidFill>
                  <a:schemeClr val="accent1">
                    <a:alpha val="30196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/>
                <a:endParaRPr lang="zh-TW" altLang="zh-TW">
                  <a:latin typeface="微軟正黑體" panose="020B0604030504040204" pitchFamily="34" charset="-120"/>
                  <a:ea typeface="微軟正黑體" panose="020B0604030504040204" pitchFamily="34" charset="-120"/>
                  <a:cs typeface="Arial" charset="0"/>
                </a:endParaRPr>
              </a:p>
            </p:txBody>
          </p:sp>
        </p:grpSp>
        <p:grpSp>
          <p:nvGrpSpPr>
            <p:cNvPr id="52" name="群組 51"/>
            <p:cNvGrpSpPr/>
            <p:nvPr/>
          </p:nvGrpSpPr>
          <p:grpSpPr>
            <a:xfrm>
              <a:off x="1145327" y="2795908"/>
              <a:ext cx="1238250" cy="1236662"/>
              <a:chOff x="295969" y="1676889"/>
              <a:chExt cx="1238250" cy="1236662"/>
            </a:xfrm>
          </p:grpSpPr>
          <p:grpSp>
            <p:nvGrpSpPr>
              <p:cNvPr id="62" name="群組 61"/>
              <p:cNvGrpSpPr/>
              <p:nvPr/>
            </p:nvGrpSpPr>
            <p:grpSpPr>
              <a:xfrm>
                <a:off x="295969" y="1676889"/>
                <a:ext cx="1238250" cy="1236662"/>
                <a:chOff x="1230151" y="2056399"/>
                <a:chExt cx="1238250" cy="1236662"/>
              </a:xfrm>
            </p:grpSpPr>
            <p:sp>
              <p:nvSpPr>
                <p:cNvPr id="64" name="Oval 6"/>
                <p:cNvSpPr>
                  <a:spLocks noChangeArrowheads="1"/>
                </p:cNvSpPr>
                <p:nvPr/>
              </p:nvSpPr>
              <p:spPr bwMode="ltGray">
                <a:xfrm>
                  <a:off x="1230151" y="2056399"/>
                  <a:ext cx="1238250" cy="1236662"/>
                </a:xfrm>
                <a:prstGeom prst="ellipse">
                  <a:avLst/>
                </a:prstGeom>
                <a:solidFill>
                  <a:srgbClr val="F8F8F8"/>
                </a:solidFill>
                <a:ln w="38100">
                  <a:solidFill>
                    <a:schemeClr val="accent4">
                      <a:lumMod val="75000"/>
                    </a:schemeClr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26940" dir="5400000" algn="ctr" rotWithShape="0">
                          <a:srgbClr val="000000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zh-TW" altLang="zh-TW"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charset="0"/>
                  </a:endParaRPr>
                </a:p>
              </p:txBody>
            </p:sp>
            <p:sp>
              <p:nvSpPr>
                <p:cNvPr id="65" name="Oval 7"/>
                <p:cNvSpPr>
                  <a:spLocks noChangeArrowheads="1"/>
                </p:cNvSpPr>
                <p:nvPr/>
              </p:nvSpPr>
              <p:spPr bwMode="ltGray">
                <a:xfrm>
                  <a:off x="1281807" y="2106346"/>
                  <a:ext cx="1134938" cy="1134854"/>
                </a:xfrm>
                <a:prstGeom prst="ellipse">
                  <a:avLst/>
                </a:prstGeom>
                <a:noFill/>
                <a:ln w="38100">
                  <a:solidFill>
                    <a:schemeClr val="accent4">
                      <a:lumMod val="40000"/>
                      <a:lumOff val="60000"/>
                      <a:alpha val="70000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zh-TW" altLang="zh-TW"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charset="0"/>
                  </a:endParaRPr>
                </a:p>
              </p:txBody>
            </p:sp>
          </p:grpSp>
          <p:sp>
            <p:nvSpPr>
              <p:cNvPr id="63" name="Oval 8"/>
              <p:cNvSpPr>
                <a:spLocks noChangeArrowheads="1"/>
              </p:cNvSpPr>
              <p:nvPr/>
            </p:nvSpPr>
            <p:spPr bwMode="ltGray">
              <a:xfrm>
                <a:off x="407163" y="1777739"/>
                <a:ext cx="1033123" cy="1033047"/>
              </a:xfrm>
              <a:prstGeom prst="ellipse">
                <a:avLst/>
              </a:prstGeom>
              <a:noFill/>
              <a:ln w="38100">
                <a:solidFill>
                  <a:schemeClr val="accent4">
                    <a:lumMod val="50000"/>
                    <a:alpha val="3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/>
                <a:endParaRPr lang="zh-TW" altLang="zh-TW">
                  <a:latin typeface="微軟正黑體" panose="020B0604030504040204" pitchFamily="34" charset="-120"/>
                  <a:ea typeface="微軟正黑體" panose="020B0604030504040204" pitchFamily="34" charset="-120"/>
                  <a:cs typeface="Arial" charset="0"/>
                </a:endParaRPr>
              </a:p>
            </p:txBody>
          </p:sp>
        </p:grpSp>
        <p:sp>
          <p:nvSpPr>
            <p:cNvPr id="53" name="Text Box 9"/>
            <p:cNvSpPr txBox="1">
              <a:spLocks noChangeArrowheads="1"/>
            </p:cNvSpPr>
            <p:nvPr/>
          </p:nvSpPr>
          <p:spPr bwMode="gray">
            <a:xfrm>
              <a:off x="1236055" y="3187681"/>
              <a:ext cx="1082675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TW" altLang="en-US" sz="2800" b="1" dirty="0" smtClean="0">
                  <a:solidFill>
                    <a:srgbClr val="08080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charset="0"/>
                </a:rPr>
                <a:t>政府</a:t>
              </a:r>
              <a:endParaRPr lang="en-US" altLang="zh-TW" sz="2800" b="1" dirty="0">
                <a:solidFill>
                  <a:srgbClr val="08080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54" name="Oval 20"/>
            <p:cNvSpPr>
              <a:spLocks noChangeArrowheads="1"/>
            </p:cNvSpPr>
            <p:nvPr/>
          </p:nvSpPr>
          <p:spPr bwMode="ltGray">
            <a:xfrm>
              <a:off x="3740903" y="2793666"/>
              <a:ext cx="1238250" cy="1236662"/>
            </a:xfrm>
            <a:prstGeom prst="ellipse">
              <a:avLst/>
            </a:prstGeom>
            <a:solidFill>
              <a:srgbClr val="F8F8F8"/>
            </a:solidFill>
            <a:ln w="38100">
              <a:solidFill>
                <a:srgbClr val="FFC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endParaRPr lang="zh-TW" altLang="zh-TW"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</a:endParaRPr>
            </a:p>
          </p:txBody>
        </p:sp>
        <p:sp>
          <p:nvSpPr>
            <p:cNvPr id="55" name="Oval 22"/>
            <p:cNvSpPr>
              <a:spLocks noChangeArrowheads="1"/>
            </p:cNvSpPr>
            <p:nvPr/>
          </p:nvSpPr>
          <p:spPr bwMode="ltGray">
            <a:xfrm>
              <a:off x="3843466" y="2904271"/>
              <a:ext cx="1033123" cy="1033047"/>
            </a:xfrm>
            <a:prstGeom prst="ellipse">
              <a:avLst/>
            </a:prstGeom>
            <a:noFill/>
            <a:ln w="38100">
              <a:solidFill>
                <a:srgbClr val="FF9300">
                  <a:alpha val="30000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endParaRPr lang="zh-TW" altLang="zh-TW"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</a:endParaRPr>
            </a:p>
          </p:txBody>
        </p:sp>
        <p:sp>
          <p:nvSpPr>
            <p:cNvPr id="56" name="Text Box 23"/>
            <p:cNvSpPr txBox="1">
              <a:spLocks noChangeArrowheads="1"/>
            </p:cNvSpPr>
            <p:nvPr/>
          </p:nvSpPr>
          <p:spPr bwMode="gray">
            <a:xfrm>
              <a:off x="1958537" y="3218458"/>
              <a:ext cx="2205906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TW" altLang="en-US" sz="2800" b="1" dirty="0">
                  <a:solidFill>
                    <a:srgbClr val="08080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charset="0"/>
                </a:rPr>
                <a:t>業者</a:t>
              </a:r>
              <a:endParaRPr lang="en-US" altLang="zh-TW" sz="2800" b="1" dirty="0">
                <a:solidFill>
                  <a:srgbClr val="08080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</a:endParaRPr>
            </a:p>
          </p:txBody>
        </p:sp>
        <p:sp>
          <p:nvSpPr>
            <p:cNvPr id="57" name="Text Box 16"/>
            <p:cNvSpPr txBox="1">
              <a:spLocks noChangeArrowheads="1"/>
            </p:cNvSpPr>
            <p:nvPr/>
          </p:nvSpPr>
          <p:spPr bwMode="gray">
            <a:xfrm>
              <a:off x="3718371" y="3216780"/>
              <a:ext cx="129246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zh-TW"/>
              </a:defPPr>
              <a:lvl1pPr algn="ctr">
                <a:spcBef>
                  <a:spcPct val="50000"/>
                </a:spcBef>
                <a:defRPr sz="2800" b="1">
                  <a:solidFill>
                    <a:srgbClr val="08080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charset="0"/>
                </a:defRPr>
              </a:lvl1pPr>
              <a:lvl2pPr marL="742950" indent="-285750">
                <a:defRPr>
                  <a:latin typeface="Arial" charset="0"/>
                </a:defRPr>
              </a:lvl2pPr>
              <a:lvl3pPr marL="1143000" indent="-228600">
                <a:defRPr>
                  <a:latin typeface="Arial" charset="0"/>
                </a:defRPr>
              </a:lvl3pPr>
              <a:lvl4pPr marL="1600200" indent="-228600">
                <a:defRPr>
                  <a:latin typeface="Arial" charset="0"/>
                </a:defRPr>
              </a:lvl4pPr>
              <a:lvl5pPr marL="2057400" indent="-228600">
                <a:defRPr>
                  <a:latin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</a:defRPr>
              </a:lvl9pPr>
            </a:lstStyle>
            <a:p>
              <a:r>
                <a:rPr lang="zh-TW" altLang="en-US" sz="2400" dirty="0"/>
                <a:t>使用者</a:t>
              </a:r>
              <a:endParaRPr lang="en-US" altLang="zh-TW" sz="2400" dirty="0"/>
            </a:p>
          </p:txBody>
        </p:sp>
        <p:sp>
          <p:nvSpPr>
            <p:cNvPr id="58" name="Oval 13"/>
            <p:cNvSpPr>
              <a:spLocks noChangeArrowheads="1"/>
            </p:cNvSpPr>
            <p:nvPr/>
          </p:nvSpPr>
          <p:spPr bwMode="gray">
            <a:xfrm>
              <a:off x="5038691" y="2800269"/>
              <a:ext cx="1238250" cy="1236662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endParaRPr lang="zh-TW" altLang="zh-TW"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</a:endParaRPr>
            </a:p>
          </p:txBody>
        </p:sp>
        <p:sp>
          <p:nvSpPr>
            <p:cNvPr id="59" name="Oval 13"/>
            <p:cNvSpPr>
              <a:spLocks noChangeArrowheads="1"/>
            </p:cNvSpPr>
            <p:nvPr/>
          </p:nvSpPr>
          <p:spPr bwMode="gray">
            <a:xfrm>
              <a:off x="5072546" y="2843333"/>
              <a:ext cx="1183610" cy="1156840"/>
            </a:xfrm>
            <a:prstGeom prst="ellips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endParaRPr lang="zh-TW" altLang="zh-TW"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</a:endParaRPr>
            </a:p>
          </p:txBody>
        </p:sp>
        <p:sp>
          <p:nvSpPr>
            <p:cNvPr id="60" name="Oval 13"/>
            <p:cNvSpPr>
              <a:spLocks noChangeArrowheads="1"/>
            </p:cNvSpPr>
            <p:nvPr/>
          </p:nvSpPr>
          <p:spPr bwMode="gray">
            <a:xfrm>
              <a:off x="5100654" y="2836708"/>
              <a:ext cx="1120236" cy="1156840"/>
            </a:xfrm>
            <a:prstGeom prst="ellipse">
              <a:avLst/>
            </a:prstGeom>
            <a:ln>
              <a:solidFill>
                <a:schemeClr val="accent5">
                  <a:lumMod val="20000"/>
                  <a:lumOff val="80000"/>
                </a:schemeClr>
              </a:solidFill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endParaRPr lang="zh-TW" altLang="zh-TW"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</a:endParaRPr>
            </a:p>
          </p:txBody>
        </p:sp>
        <p:sp>
          <p:nvSpPr>
            <p:cNvPr id="61" name="Text Box 16"/>
            <p:cNvSpPr txBox="1">
              <a:spLocks noChangeArrowheads="1"/>
            </p:cNvSpPr>
            <p:nvPr/>
          </p:nvSpPr>
          <p:spPr bwMode="gray">
            <a:xfrm>
              <a:off x="5111943" y="3173279"/>
              <a:ext cx="1081087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TW"/>
              </a:defPPr>
              <a:lvl1pPr algn="ctr">
                <a:spcBef>
                  <a:spcPct val="50000"/>
                </a:spcBef>
                <a:defRPr sz="2800" b="1">
                  <a:solidFill>
                    <a:srgbClr val="08080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charset="0"/>
                </a:defRPr>
              </a:lvl1pPr>
              <a:lvl2pPr marL="742950" indent="-285750">
                <a:defRPr>
                  <a:latin typeface="Arial" charset="0"/>
                </a:defRPr>
              </a:lvl2pPr>
              <a:lvl3pPr marL="1143000" indent="-228600">
                <a:defRPr>
                  <a:latin typeface="Arial" charset="0"/>
                </a:defRPr>
              </a:lvl3pPr>
              <a:lvl4pPr marL="1600200" indent="-228600">
                <a:defRPr>
                  <a:latin typeface="Arial" charset="0"/>
                </a:defRPr>
              </a:lvl4pPr>
              <a:lvl5pPr marL="2057400" indent="-228600">
                <a:defRPr>
                  <a:latin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</a:defRPr>
              </a:lvl9pPr>
            </a:lstStyle>
            <a:p>
              <a:r>
                <a:rPr lang="zh-TW" altLang="en-US" dirty="0" smtClean="0"/>
                <a:t>社會</a:t>
              </a:r>
              <a:endParaRPr lang="en-US" altLang="zh-TW" dirty="0"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6652" y="104885"/>
            <a:ext cx="7886700" cy="1325563"/>
          </a:xfrm>
        </p:spPr>
        <p:txBody>
          <a:bodyPr/>
          <a:lstStyle/>
          <a:p>
            <a:r>
              <a:rPr lang="zh-TW" altLang="en-US" dirty="0" smtClean="0"/>
              <a:t>結論與建議</a:t>
            </a:r>
            <a:endParaRPr lang="zh-TW" altLang="en-US" dirty="0"/>
          </a:p>
        </p:txBody>
      </p:sp>
      <p:grpSp>
        <p:nvGrpSpPr>
          <p:cNvPr id="33" name="群組 32"/>
          <p:cNvGrpSpPr/>
          <p:nvPr/>
        </p:nvGrpSpPr>
        <p:grpSpPr>
          <a:xfrm>
            <a:off x="1319483" y="1729353"/>
            <a:ext cx="5692289" cy="5253365"/>
            <a:chOff x="612120" y="2821886"/>
            <a:chExt cx="4784164" cy="4415264"/>
          </a:xfrm>
        </p:grpSpPr>
        <p:pic>
          <p:nvPicPr>
            <p:cNvPr id="34" name="圖片 33" descr="畫面剪輯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20" y="2821886"/>
              <a:ext cx="4784164" cy="4415264"/>
            </a:xfrm>
            <a:prstGeom prst="rect">
              <a:avLst/>
            </a:prstGeom>
          </p:spPr>
        </p:pic>
        <p:sp>
          <p:nvSpPr>
            <p:cNvPr id="35" name="文字方塊 34"/>
            <p:cNvSpPr txBox="1"/>
            <p:nvPr/>
          </p:nvSpPr>
          <p:spPr>
            <a:xfrm>
              <a:off x="3878890" y="4999771"/>
              <a:ext cx="629875" cy="594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客運業者</a:t>
              </a: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3004202" y="5547517"/>
              <a:ext cx="953487" cy="594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b="1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觀光</a:t>
              </a:r>
              <a:endParaRPr lang="en-US" altLang="zh-TW" sz="20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zh-TW" altLang="en-US" sz="2000" b="1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業者</a:t>
              </a:r>
              <a:endParaRPr lang="zh-TW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2221299" y="4038444"/>
              <a:ext cx="1290554" cy="336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b="1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使用者</a:t>
              </a:r>
              <a:endParaRPr lang="zh-TW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2048826" y="5149719"/>
              <a:ext cx="1290554" cy="336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社會</a:t>
              </a: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3562605" y="4038444"/>
              <a:ext cx="1290554" cy="336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政府</a:t>
              </a:r>
            </a:p>
          </p:txBody>
        </p:sp>
      </p:grpSp>
      <p:sp>
        <p:nvSpPr>
          <p:cNvPr id="69" name="文字方塊 68"/>
          <p:cNvSpPr txBox="1"/>
          <p:nvPr/>
        </p:nvSpPr>
        <p:spPr>
          <a:xfrm>
            <a:off x="8136890" y="375960"/>
            <a:ext cx="75692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創新</a:t>
            </a:r>
            <a:r>
              <a:rPr lang="en-US" altLang="zh-TW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/>
            </a:r>
            <a:br>
              <a:rPr lang="en-US" altLang="zh-TW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服務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8371950" y="6451717"/>
            <a:ext cx="568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9</a:t>
            </a:r>
            <a:endParaRPr lang="zh-TW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12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5" grpId="0"/>
      <p:bldP spid="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4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709678" y="3854303"/>
            <a:ext cx="572464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800" b="1" dirty="0">
                <a:ln w="0"/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  <a:cs typeface="Microsoft Himalaya" panose="01010100010101010101" pitchFamily="2" charset="0"/>
              </a:rPr>
              <a:t>浪漫大道，由我打造</a:t>
            </a:r>
            <a:r>
              <a:rPr lang="en-US" altLang="zh-TW" sz="4800" b="1" dirty="0">
                <a:ln w="0"/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  <a:cs typeface="Microsoft Himalaya" panose="01010100010101010101" pitchFamily="2" charset="0"/>
              </a:rPr>
              <a:t/>
            </a:r>
            <a:br>
              <a:rPr lang="en-US" altLang="zh-TW" sz="4800" b="1" dirty="0">
                <a:ln w="0"/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  <a:cs typeface="Microsoft Himalaya" panose="01010100010101010101" pitchFamily="2" charset="0"/>
              </a:rPr>
            </a:br>
            <a:r>
              <a:rPr lang="zh-TW" altLang="en-US" sz="4800" b="1" dirty="0">
                <a:ln w="0"/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  <a:cs typeface="Microsoft Himalaya" panose="01010100010101010101" pitchFamily="2" charset="0"/>
              </a:rPr>
              <a:t>開放資料，整合創造</a:t>
            </a:r>
          </a:p>
        </p:txBody>
      </p:sp>
      <p:sp>
        <p:nvSpPr>
          <p:cNvPr id="8" name="矩形 7"/>
          <p:cNvSpPr/>
          <p:nvPr/>
        </p:nvSpPr>
        <p:spPr>
          <a:xfrm>
            <a:off x="614856" y="1180027"/>
            <a:ext cx="7914288" cy="209288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13000" b="1" dirty="0" smtClean="0">
                <a:ln w="0"/>
                <a:solidFill>
                  <a:srgbClr val="FF0000"/>
                </a:solidFill>
                <a:latin typeface="Microsoft YaHei" pitchFamily="34" charset="-122"/>
                <a:ea typeface="Microsoft YaHei" pitchFamily="34" charset="-122"/>
                <a:cs typeface="Microsoft Himalaya" panose="01010100010101010101" pitchFamily="2" charset="0"/>
              </a:rPr>
              <a:t>敬請</a:t>
            </a:r>
            <a:r>
              <a:rPr lang="zh-TW" altLang="en-US" sz="13000" b="1" dirty="0">
                <a:ln w="0"/>
                <a:solidFill>
                  <a:srgbClr val="FF0000"/>
                </a:solidFill>
                <a:latin typeface="Microsoft YaHei" pitchFamily="34" charset="-122"/>
                <a:ea typeface="Microsoft YaHei" pitchFamily="34" charset="-122"/>
                <a:cs typeface="Microsoft Himalaya" panose="01010100010101010101" pitchFamily="2" charset="0"/>
              </a:rPr>
              <a:t>指教</a:t>
            </a:r>
            <a:endParaRPr lang="zh-TW" altLang="en-US" sz="13000" b="1" cap="none" spc="0" dirty="0">
              <a:ln w="0"/>
              <a:solidFill>
                <a:srgbClr val="FF0000"/>
              </a:solidFill>
              <a:latin typeface="Microsoft YaHei" pitchFamily="34" charset="-122"/>
              <a:ea typeface="Microsoft YaHei" pitchFamily="34" charset="-122"/>
              <a:cs typeface="Microsoft Himalaya" panose="01010100010101010101" pitchFamily="2" charset="0"/>
            </a:endParaRPr>
          </a:p>
        </p:txBody>
      </p:sp>
      <p:cxnSp>
        <p:nvCxnSpPr>
          <p:cNvPr id="10" name="直線接點 9"/>
          <p:cNvCxnSpPr>
            <a:stCxn id="5" idx="1"/>
            <a:endCxn id="5" idx="3"/>
          </p:cNvCxnSpPr>
          <p:nvPr/>
        </p:nvCxnSpPr>
        <p:spPr>
          <a:xfrm>
            <a:off x="0" y="3429000"/>
            <a:ext cx="9144000" cy="0"/>
          </a:xfrm>
          <a:prstGeom prst="line">
            <a:avLst/>
          </a:prstGeom>
          <a:ln w="5715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31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規劃範圍</a:t>
            </a:r>
            <a:endParaRPr lang="zh-TW" altLang="en-US" b="1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644" y="2754775"/>
            <a:ext cx="4960292" cy="3144394"/>
          </a:xfrm>
          <a:ln>
            <a:solidFill>
              <a:schemeClr val="tx1"/>
            </a:solidFill>
          </a:ln>
        </p:spPr>
      </p:pic>
      <p:sp>
        <p:nvSpPr>
          <p:cNvPr id="4" name="文字方塊 3"/>
          <p:cNvSpPr txBox="1"/>
          <p:nvPr/>
        </p:nvSpPr>
        <p:spPr>
          <a:xfrm>
            <a:off x="8025123" y="540036"/>
            <a:ext cx="12187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35" y="3146612"/>
            <a:ext cx="140970" cy="1516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905" y="3950865"/>
            <a:ext cx="140970" cy="1516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267875" y="3396365"/>
            <a:ext cx="523240" cy="276999"/>
          </a:xfrm>
          <a:prstGeom prst="rect">
            <a:avLst/>
          </a:prstGeom>
          <a:solidFill>
            <a:srgbClr val="DEEBF7">
              <a:alpha val="54902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竹東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349405" y="4725223"/>
            <a:ext cx="523240" cy="276999"/>
          </a:xfrm>
          <a:prstGeom prst="rect">
            <a:avLst/>
          </a:prstGeom>
          <a:solidFill>
            <a:srgbClr val="DEEBF7">
              <a:alpha val="54902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灣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7892890" y="5319583"/>
            <a:ext cx="523240" cy="276999"/>
          </a:xfrm>
          <a:prstGeom prst="rect">
            <a:avLst/>
          </a:prstGeom>
          <a:solidFill>
            <a:srgbClr val="DEEBF7">
              <a:alpha val="54902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那羅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506" y="2754775"/>
            <a:ext cx="317065" cy="42511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938010" y="5002222"/>
            <a:ext cx="953029" cy="8969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3945730" y="5021276"/>
            <a:ext cx="12187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圖例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4003135" y="5234200"/>
            <a:ext cx="123770" cy="123119"/>
          </a:xfrm>
          <a:prstGeom prst="ellipse">
            <a:avLst/>
          </a:prstGeom>
          <a:solidFill>
            <a:srgbClr val="50FE0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4213450" y="5203425"/>
            <a:ext cx="95104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公車站牌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8" name="直線接點 17"/>
          <p:cNvCxnSpPr/>
          <p:nvPr/>
        </p:nvCxnSpPr>
        <p:spPr>
          <a:xfrm>
            <a:off x="3967150" y="5499046"/>
            <a:ext cx="2463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4213450" y="5551877"/>
            <a:ext cx="95104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線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0" name="直線接點 19"/>
          <p:cNvCxnSpPr/>
          <p:nvPr/>
        </p:nvCxnSpPr>
        <p:spPr>
          <a:xfrm>
            <a:off x="3967150" y="5657542"/>
            <a:ext cx="246300" cy="0"/>
          </a:xfrm>
          <a:prstGeom prst="line">
            <a:avLst/>
          </a:prstGeom>
          <a:ln w="28575">
            <a:solidFill>
              <a:srgbClr val="0149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4213450" y="5377651"/>
            <a:ext cx="95104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公車路線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4891039" y="1240031"/>
            <a:ext cx="41745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TW" sz="4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5625 </a:t>
            </a:r>
            <a:r>
              <a:rPr lang="zh-TW" altLang="en-US" sz="4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竹東</a:t>
            </a:r>
            <a:r>
              <a:rPr lang="en-US" altLang="zh-TW" sz="4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-</a:t>
            </a:r>
            <a:r>
              <a:rPr lang="zh-TW" altLang="en-US" sz="4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那羅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225804"/>
              </p:ext>
            </p:extLst>
          </p:nvPr>
        </p:nvGraphicFramePr>
        <p:xfrm>
          <a:off x="399186" y="2262115"/>
          <a:ext cx="3374295" cy="368070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082769"/>
                <a:gridCol w="1291526"/>
              </a:tblGrid>
              <a:tr h="493510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5240" marR="65240" marT="32620" marB="326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  <a:sym typeface="Microsoft YaHei" pitchFamily="34" charset="-122"/>
                        </a:rPr>
                        <a:t>5625</a:t>
                      </a:r>
                    </a:p>
                    <a:p>
                      <a:pPr algn="ctr"/>
                      <a:r>
                        <a:rPr lang="zh-TW" altLang="en-US" sz="1600" dirty="0" smtClean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  <a:sym typeface="Microsoft YaHei" pitchFamily="34" charset="-122"/>
                        </a:rPr>
                        <a:t>竹東</a:t>
                      </a:r>
                      <a:r>
                        <a:rPr lang="en-US" altLang="zh-TW" sz="1600" dirty="0" smtClean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  <a:sym typeface="Microsoft YaHei" pitchFamily="34" charset="-122"/>
                        </a:rPr>
                        <a:t>-</a:t>
                      </a:r>
                      <a:r>
                        <a:rPr lang="zh-TW" altLang="en-US" sz="1600" dirty="0" smtClean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  <a:sym typeface="Microsoft YaHei" pitchFamily="34" charset="-122"/>
                        </a:rPr>
                        <a:t>那羅</a:t>
                      </a:r>
                      <a:endParaRPr lang="zh-TW" altLang="en-US" sz="1600" b="0" dirty="0"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5240" marR="65240" marT="32620" marB="32620" anchor="ctr"/>
                </a:tc>
              </a:tr>
              <a:tr h="367255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 smtClean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營運班次</a:t>
                      </a:r>
                      <a:r>
                        <a:rPr lang="en-US" altLang="zh-TW" sz="1600" dirty="0" smtClean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sz="1600" dirty="0" smtClean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班</a:t>
                      </a:r>
                      <a:r>
                        <a:rPr lang="en-US" altLang="zh-TW" sz="1600" dirty="0" smtClean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5240" marR="65240" marT="32620" marB="326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1800" dirty="0"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5240" marR="65240" marT="32620" marB="32620" anchor="ctr"/>
                </a:tc>
              </a:tr>
              <a:tr h="367255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 smtClean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營運車種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5240" marR="65240" marT="32620" marB="3262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600" kern="1200" dirty="0" smtClean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甲乙類大客車</a:t>
                      </a:r>
                      <a:endParaRPr lang="zh-TW" altLang="en-US" sz="1600" kern="12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5240" marR="65240" marT="32620" marB="32620" anchor="ctr"/>
                </a:tc>
              </a:tr>
              <a:tr h="367255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 smtClean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  <a:sym typeface="Microsoft YaHei" pitchFamily="34" charset="-122"/>
                        </a:rPr>
                        <a:t>營運里程</a:t>
                      </a:r>
                      <a:r>
                        <a:rPr lang="en-US" altLang="zh-TW" sz="1600" dirty="0" smtClean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  <a:sym typeface="Microsoft YaHei" pitchFamily="34" charset="-122"/>
                        </a:rPr>
                        <a:t>(</a:t>
                      </a:r>
                      <a:r>
                        <a:rPr lang="zh-TW" altLang="en-US" sz="1600" dirty="0" smtClean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  <a:sym typeface="Microsoft YaHei" pitchFamily="34" charset="-122"/>
                        </a:rPr>
                        <a:t>公里</a:t>
                      </a:r>
                      <a:r>
                        <a:rPr lang="en-US" altLang="zh-TW" sz="1600" dirty="0" smtClean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  <a:sym typeface="Microsoft YaHei" pitchFamily="34" charset="-122"/>
                        </a:rPr>
                        <a:t>)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5240" marR="65240" marT="32620" marB="326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33.9</a:t>
                      </a:r>
                    </a:p>
                  </a:txBody>
                  <a:tcPr marL="65240" marR="65240" marT="32620" marB="32620" anchor="ctr"/>
                </a:tc>
              </a:tr>
              <a:tr h="367255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 smtClean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補貼里程</a:t>
                      </a:r>
                      <a:r>
                        <a:rPr lang="en-US" altLang="zh-TW" sz="1600" dirty="0" smtClean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sz="1600" dirty="0" smtClean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公里</a:t>
                      </a:r>
                      <a:r>
                        <a:rPr lang="en-US" altLang="zh-TW" sz="1600" dirty="0" smtClean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5240" marR="65240" marT="32620" marB="326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31.6</a:t>
                      </a:r>
                      <a:endParaRPr lang="zh-TW" altLang="en-US" sz="1800" dirty="0"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5240" marR="65240" marT="32620" marB="32620" anchor="ctr"/>
                </a:tc>
              </a:tr>
              <a:tr h="367255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 smtClean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  <a:sym typeface="Microsoft YaHei" pitchFamily="34" charset="-122"/>
                        </a:rPr>
                        <a:t>行駛時間</a:t>
                      </a:r>
                      <a:r>
                        <a:rPr lang="en-US" altLang="zh-TW" sz="1600" dirty="0" smtClean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  <a:sym typeface="Microsoft YaHei" pitchFamily="34" charset="-122"/>
                        </a:rPr>
                        <a:t>(</a:t>
                      </a:r>
                      <a:r>
                        <a:rPr lang="zh-TW" altLang="en-US" sz="1600" dirty="0" smtClean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  <a:sym typeface="Microsoft YaHei" pitchFamily="34" charset="-122"/>
                        </a:rPr>
                        <a:t>分鐘</a:t>
                      </a:r>
                      <a:r>
                        <a:rPr lang="en-US" altLang="zh-TW" sz="1600" dirty="0" smtClean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  <a:sym typeface="Microsoft YaHei" pitchFamily="34" charset="-122"/>
                        </a:rPr>
                        <a:t>)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5240" marR="65240" marT="32620" marB="326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60</a:t>
                      </a:r>
                      <a:endParaRPr lang="zh-TW" altLang="en-US" sz="1800" dirty="0"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5240" marR="65240" marT="32620" marB="32620" anchor="ctr"/>
                </a:tc>
              </a:tr>
              <a:tr h="541405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 smtClean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105</a:t>
                      </a:r>
                      <a:r>
                        <a:rPr lang="zh-TW" altLang="en-US" sz="1600" dirty="0" smtClean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年每車公里載客</a:t>
                      </a:r>
                      <a:r>
                        <a:rPr lang="en-US" altLang="zh-TW" sz="1600" kern="1200" dirty="0" smtClean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sz="1600" kern="1200" dirty="0" smtClean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人</a:t>
                      </a:r>
                      <a:r>
                        <a:rPr lang="en-US" altLang="zh-TW" sz="1600" kern="1200" dirty="0" smtClean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600" kern="1200" dirty="0" smtClean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公里數</a:t>
                      </a:r>
                      <a:r>
                        <a:rPr lang="en-US" altLang="zh-TW" sz="1600" kern="1200" dirty="0" smtClean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5240" marR="65240" marT="32620" marB="326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6.43</a:t>
                      </a:r>
                      <a:endParaRPr lang="zh-TW" altLang="en-US" sz="1800" dirty="0"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5240" marR="65240" marT="32620" marB="32620" anchor="ctr"/>
                </a:tc>
              </a:tr>
              <a:tr h="541405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 smtClean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105</a:t>
                      </a:r>
                      <a:r>
                        <a:rPr lang="zh-TW" altLang="en-US" sz="1600" dirty="0" smtClean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年每車公里載客人數成長率</a:t>
                      </a:r>
                      <a:r>
                        <a:rPr lang="en-US" altLang="zh-TW" sz="1600" dirty="0" smtClean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(%)</a:t>
                      </a:r>
                      <a:endParaRPr lang="zh-TW" altLang="en-US" sz="16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5240" marR="65240" marT="32620" marB="326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-8.53</a:t>
                      </a:r>
                      <a:endParaRPr lang="zh-TW" altLang="en-US" sz="1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5240" marR="65240" marT="32620" marB="32620" anchor="ctr"/>
                </a:tc>
              </a:tr>
            </a:tbl>
          </a:graphicData>
        </a:graphic>
      </p:graphicFrame>
      <p:sp>
        <p:nvSpPr>
          <p:cNvPr id="24" name="文字方塊 23"/>
          <p:cNvSpPr txBox="1"/>
          <p:nvPr/>
        </p:nvSpPr>
        <p:spPr>
          <a:xfrm>
            <a:off x="8371950" y="6451717"/>
            <a:ext cx="568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chemeClr val="bg1"/>
                </a:solidFill>
              </a:rPr>
              <a:t>1</a:t>
            </a:r>
            <a:endParaRPr lang="zh-TW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01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33805" y="2123440"/>
            <a:ext cx="8474915" cy="3647440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公車班次</a:t>
            </a:r>
            <a:r>
              <a:rPr lang="en-US" altLang="zh-TW" b="1" dirty="0" smtClean="0"/>
              <a:t>-</a:t>
            </a:r>
            <a:r>
              <a:rPr lang="zh-TW" altLang="en-US" b="1" dirty="0" smtClean="0"/>
              <a:t>空間分佈圖</a:t>
            </a:r>
            <a:r>
              <a:rPr lang="en-US" altLang="zh-TW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38" y="2651471"/>
            <a:ext cx="1766328" cy="1249969"/>
          </a:xfr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391" y="2651471"/>
            <a:ext cx="1766328" cy="124996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364" y="2651471"/>
            <a:ext cx="1775637" cy="125655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397" y="2639797"/>
            <a:ext cx="1782825" cy="126164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333805" y="2996911"/>
            <a:ext cx="46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往程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33805" y="4516922"/>
            <a:ext cx="46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返程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79" y="4315632"/>
            <a:ext cx="1767219" cy="1250599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945" y="4315631"/>
            <a:ext cx="1767219" cy="1250599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903" y="4315630"/>
            <a:ext cx="1767219" cy="1250599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995" y="4315630"/>
            <a:ext cx="1778813" cy="1258804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1523567" y="2197950"/>
            <a:ext cx="59535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07:00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508186" y="2197950"/>
            <a:ext cx="59535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11:40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444496" y="2197950"/>
            <a:ext cx="59535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15:20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429116" y="2197950"/>
            <a:ext cx="59535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17:10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523567" y="3976668"/>
            <a:ext cx="59535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06:05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508186" y="3976668"/>
            <a:ext cx="59535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08:40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5444496" y="3976668"/>
            <a:ext cx="59535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13:20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429116" y="3976668"/>
            <a:ext cx="59535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16:45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7" name="直線接點 26"/>
          <p:cNvCxnSpPr>
            <a:stCxn id="25" idx="1"/>
            <a:endCxn id="25" idx="3"/>
          </p:cNvCxnSpPr>
          <p:nvPr/>
        </p:nvCxnSpPr>
        <p:spPr>
          <a:xfrm>
            <a:off x="333805" y="3947160"/>
            <a:ext cx="8474915" cy="0"/>
          </a:xfrm>
          <a:prstGeom prst="lin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2749189" y="2123440"/>
            <a:ext cx="0" cy="3647440"/>
          </a:xfrm>
          <a:prstGeom prst="lin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4734805" y="2125691"/>
            <a:ext cx="0" cy="3647440"/>
          </a:xfrm>
          <a:prstGeom prst="lin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6698283" y="2115531"/>
            <a:ext cx="0" cy="3647440"/>
          </a:xfrm>
          <a:prstGeom prst="lin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直線接點 33"/>
          <p:cNvCxnSpPr/>
          <p:nvPr/>
        </p:nvCxnSpPr>
        <p:spPr>
          <a:xfrm>
            <a:off x="333804" y="2488799"/>
            <a:ext cx="8474915" cy="0"/>
          </a:xfrm>
          <a:prstGeom prst="lin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770890" y="2123440"/>
            <a:ext cx="0" cy="3647440"/>
          </a:xfrm>
          <a:prstGeom prst="lin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文字方塊 35"/>
          <p:cNvSpPr txBox="1"/>
          <p:nvPr/>
        </p:nvSpPr>
        <p:spPr>
          <a:xfrm>
            <a:off x="8158480" y="537885"/>
            <a:ext cx="75692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333804" y="5802765"/>
            <a:ext cx="31314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0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</a:t>
            </a:r>
            <a:r>
              <a:rPr lang="en-US" altLang="zh-TW" sz="10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0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票證資料為</a:t>
            </a:r>
            <a:r>
              <a:rPr lang="en-US" altLang="zh-TW" sz="10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201306-201412</a:t>
            </a:r>
            <a:endParaRPr lang="zh-TW" altLang="en-US" sz="10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8371950" y="6451717"/>
            <a:ext cx="568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chemeClr val="bg1"/>
                </a:solidFill>
              </a:rPr>
              <a:t>2</a:t>
            </a:r>
            <a:endParaRPr lang="zh-TW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74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33805" y="2123440"/>
            <a:ext cx="8474915" cy="3647440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公車</a:t>
            </a:r>
            <a:r>
              <a:rPr lang="zh-TW" altLang="en-US" b="1" dirty="0" smtClean="0"/>
              <a:t>班次</a:t>
            </a:r>
            <a:r>
              <a:rPr lang="en-US" altLang="zh-TW" b="1" dirty="0" smtClean="0"/>
              <a:t>-</a:t>
            </a:r>
            <a:r>
              <a:rPr lang="zh-TW" altLang="en-US" b="1" dirty="0" smtClean="0"/>
              <a:t>空間</a:t>
            </a:r>
            <a:r>
              <a:rPr lang="zh-TW" altLang="en-US" b="1" dirty="0"/>
              <a:t>分佈</a:t>
            </a:r>
            <a:r>
              <a:rPr lang="zh-TW" altLang="en-US" b="1" dirty="0" smtClean="0"/>
              <a:t>圖</a:t>
            </a:r>
            <a:r>
              <a:rPr lang="en-US" altLang="zh-TW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" t="4359" r="3507" b="6196"/>
          <a:stretch/>
        </p:blipFill>
        <p:spPr>
          <a:xfrm>
            <a:off x="843895" y="2651471"/>
            <a:ext cx="1874814" cy="1249969"/>
          </a:xfr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" t="3446" r="1999" b="6901"/>
          <a:stretch/>
        </p:blipFill>
        <p:spPr>
          <a:xfrm>
            <a:off x="2804775" y="2651471"/>
            <a:ext cx="1893561" cy="124996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" t="3132" r="2111" b="6430"/>
          <a:stretch/>
        </p:blipFill>
        <p:spPr>
          <a:xfrm>
            <a:off x="4784402" y="2651471"/>
            <a:ext cx="1893561" cy="125655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t="3604" r="2111" b="6115"/>
          <a:stretch/>
        </p:blipFill>
        <p:spPr>
          <a:xfrm>
            <a:off x="6764029" y="2639797"/>
            <a:ext cx="1893561" cy="1261643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" t="3132" r="1999" b="6430"/>
          <a:stretch/>
        </p:blipFill>
        <p:spPr>
          <a:xfrm>
            <a:off x="838468" y="4315632"/>
            <a:ext cx="1880241" cy="1250599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" t="2975" r="2222" b="6115"/>
          <a:stretch/>
        </p:blipFill>
        <p:spPr>
          <a:xfrm>
            <a:off x="2821705" y="4315631"/>
            <a:ext cx="1859699" cy="1250599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t="3290" r="2111" b="6587"/>
          <a:stretch/>
        </p:blipFill>
        <p:spPr>
          <a:xfrm>
            <a:off x="4784385" y="4315630"/>
            <a:ext cx="1880256" cy="1250599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" t="3110" r="2346" b="6423"/>
          <a:stretch/>
        </p:blipFill>
        <p:spPr>
          <a:xfrm>
            <a:off x="6773214" y="4315630"/>
            <a:ext cx="1884376" cy="1258804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1558522" y="2197950"/>
            <a:ext cx="59535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07:00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543141" y="2197950"/>
            <a:ext cx="59535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11:40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527761" y="2197950"/>
            <a:ext cx="59535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15:20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429116" y="2197950"/>
            <a:ext cx="59535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17:10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558522" y="3966508"/>
            <a:ext cx="59535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07:05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543141" y="3966508"/>
            <a:ext cx="59535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08:40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5527761" y="3966508"/>
            <a:ext cx="59535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13:20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429116" y="3966508"/>
            <a:ext cx="59535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16:45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7" name="直線接點 26"/>
          <p:cNvCxnSpPr>
            <a:stCxn id="25" idx="1"/>
            <a:endCxn id="25" idx="3"/>
          </p:cNvCxnSpPr>
          <p:nvPr/>
        </p:nvCxnSpPr>
        <p:spPr>
          <a:xfrm>
            <a:off x="333805" y="3947160"/>
            <a:ext cx="8474915" cy="0"/>
          </a:xfrm>
          <a:prstGeom prst="lin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2749189" y="2123440"/>
            <a:ext cx="0" cy="3647440"/>
          </a:xfrm>
          <a:prstGeom prst="lin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4734805" y="2125691"/>
            <a:ext cx="0" cy="3647440"/>
          </a:xfrm>
          <a:prstGeom prst="lin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6698283" y="2115531"/>
            <a:ext cx="0" cy="3647440"/>
          </a:xfrm>
          <a:prstGeom prst="lin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直線接點 33"/>
          <p:cNvCxnSpPr/>
          <p:nvPr/>
        </p:nvCxnSpPr>
        <p:spPr>
          <a:xfrm>
            <a:off x="333804" y="2488799"/>
            <a:ext cx="8474915" cy="0"/>
          </a:xfrm>
          <a:prstGeom prst="lin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770890" y="2123440"/>
            <a:ext cx="0" cy="3647440"/>
          </a:xfrm>
          <a:prstGeom prst="lin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文字方塊 27"/>
          <p:cNvSpPr txBox="1"/>
          <p:nvPr/>
        </p:nvSpPr>
        <p:spPr>
          <a:xfrm>
            <a:off x="8158480" y="537885"/>
            <a:ext cx="75692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假日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333805" y="2996911"/>
            <a:ext cx="46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往程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333805" y="4516922"/>
            <a:ext cx="46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返程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333804" y="5802765"/>
            <a:ext cx="31314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0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</a:t>
            </a:r>
            <a:r>
              <a:rPr lang="en-US" altLang="zh-TW" sz="10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0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票證資料為</a:t>
            </a:r>
            <a:r>
              <a:rPr lang="en-US" altLang="zh-TW" sz="10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201306-201412</a:t>
            </a:r>
            <a:endParaRPr lang="zh-TW" altLang="en-US" sz="10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8371950" y="6451717"/>
            <a:ext cx="568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3</a:t>
            </a:r>
            <a:endParaRPr lang="zh-TW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51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公車</a:t>
            </a:r>
            <a:r>
              <a:rPr lang="zh-TW" altLang="en-US" b="1" dirty="0" smtClean="0"/>
              <a:t>班次</a:t>
            </a:r>
            <a:r>
              <a:rPr lang="en-US" altLang="zh-TW" b="1" dirty="0"/>
              <a:t>-</a:t>
            </a:r>
            <a:r>
              <a:rPr lang="zh-TW" altLang="en-US" b="1" dirty="0" smtClean="0"/>
              <a:t>時間</a:t>
            </a:r>
            <a:r>
              <a:rPr lang="zh-TW" altLang="en-US" b="1" dirty="0"/>
              <a:t>分佈</a:t>
            </a:r>
            <a:r>
              <a:rPr lang="zh-TW" altLang="en-US" b="1" dirty="0" smtClean="0"/>
              <a:t>圖</a:t>
            </a:r>
            <a:r>
              <a:rPr lang="en-US" altLang="zh-TW" sz="23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169" y="1197249"/>
            <a:ext cx="3424950" cy="5063034"/>
          </a:xfrm>
          <a:prstGeom prst="rect">
            <a:avLst/>
          </a:prstGeom>
        </p:spPr>
      </p:pic>
      <p:sp>
        <p:nvSpPr>
          <p:cNvPr id="11" name="內容版面配置區 2"/>
          <p:cNvSpPr>
            <a:spLocks noGrp="1"/>
          </p:cNvSpPr>
          <p:nvPr>
            <p:ph idx="1"/>
          </p:nvPr>
        </p:nvSpPr>
        <p:spPr>
          <a:xfrm>
            <a:off x="98902" y="1670019"/>
            <a:ext cx="4674267" cy="435133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zh-TW" altLang="en-US" sz="3600" dirty="0" smtClean="0"/>
              <a:t>學生及高齡者為此路線服務主要族群</a:t>
            </a:r>
            <a:endParaRPr lang="en-US" altLang="zh-TW" sz="3600" dirty="0" smtClean="0"/>
          </a:p>
          <a:p>
            <a:pPr>
              <a:spcBef>
                <a:spcPts val="0"/>
              </a:spcBef>
            </a:pPr>
            <a:r>
              <a:rPr lang="zh-TW" altLang="en-US" sz="3600" dirty="0" smtClean="0"/>
              <a:t>平日運量主要集中於</a:t>
            </a:r>
            <a:r>
              <a:rPr lang="en-US" altLang="zh-TW" sz="3600" dirty="0" smtClean="0"/>
              <a:t>6</a:t>
            </a:r>
            <a:r>
              <a:rPr lang="zh-TW" altLang="en-US" sz="3600" dirty="0" smtClean="0"/>
              <a:t>點</a:t>
            </a:r>
            <a:r>
              <a:rPr lang="en-US" altLang="zh-TW" sz="3600" dirty="0" smtClean="0"/>
              <a:t>17</a:t>
            </a:r>
            <a:r>
              <a:rPr lang="zh-TW" altLang="en-US" sz="3600" dirty="0" smtClean="0"/>
              <a:t>點班車</a:t>
            </a:r>
            <a:endParaRPr lang="en-US" altLang="zh-TW" sz="3600" dirty="0" smtClean="0"/>
          </a:p>
          <a:p>
            <a:pPr>
              <a:spcBef>
                <a:spcPts val="0"/>
              </a:spcBef>
            </a:pPr>
            <a:r>
              <a:rPr lang="zh-TW" altLang="en-US" sz="3600" dirty="0" smtClean="0"/>
              <a:t>假日為上午</a:t>
            </a:r>
            <a:r>
              <a:rPr lang="en-US" altLang="zh-TW" sz="3600" dirty="0" smtClean="0"/>
              <a:t>7</a:t>
            </a:r>
            <a:r>
              <a:rPr lang="zh-TW" altLang="en-US" sz="3600" dirty="0" smtClean="0"/>
              <a:t>點</a:t>
            </a:r>
            <a:endParaRPr lang="en-US" altLang="zh-TW" sz="3600" dirty="0" smtClean="0"/>
          </a:p>
        </p:txBody>
      </p:sp>
      <p:sp>
        <p:nvSpPr>
          <p:cNvPr id="6" name="文字方塊 5"/>
          <p:cNvSpPr txBox="1"/>
          <p:nvPr/>
        </p:nvSpPr>
        <p:spPr>
          <a:xfrm>
            <a:off x="8136890" y="380146"/>
            <a:ext cx="75692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搭乘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特性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371950" y="6451717"/>
            <a:ext cx="568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4</a:t>
            </a:r>
            <a:endParaRPr lang="zh-TW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88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公車</a:t>
            </a:r>
            <a:r>
              <a:rPr lang="zh-TW" altLang="en-US" b="1" dirty="0" smtClean="0"/>
              <a:t>班次</a:t>
            </a:r>
            <a:r>
              <a:rPr lang="en-US" altLang="zh-TW" b="1" dirty="0" smtClean="0"/>
              <a:t>-</a:t>
            </a:r>
            <a:r>
              <a:rPr lang="zh-TW" altLang="en-US" b="1" dirty="0" smtClean="0"/>
              <a:t>時間分佈圖</a:t>
            </a:r>
            <a:r>
              <a:rPr lang="en-US" altLang="zh-TW" sz="23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群組 19"/>
          <p:cNvGrpSpPr/>
          <p:nvPr/>
        </p:nvGrpSpPr>
        <p:grpSpPr>
          <a:xfrm>
            <a:off x="132080" y="1119223"/>
            <a:ext cx="8646160" cy="5633687"/>
            <a:chOff x="132080" y="1119223"/>
            <a:chExt cx="8646160" cy="563368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7844" y="1145893"/>
              <a:ext cx="1492791" cy="5260694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25147" y="1145893"/>
              <a:ext cx="1567339" cy="5207354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63356" y="1145893"/>
              <a:ext cx="1469494" cy="5260694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42868" y="1145893"/>
              <a:ext cx="1541676" cy="5207354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132080" y="1119223"/>
              <a:ext cx="4206240" cy="5314034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4572000" y="1119223"/>
              <a:ext cx="4206240" cy="5314034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225014" y="3291598"/>
              <a:ext cx="4673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平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日</a:t>
              </a: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4640947" y="3291598"/>
              <a:ext cx="4673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假日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1165779" y="6475911"/>
              <a:ext cx="75692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TW" alt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往</a:t>
              </a:r>
              <a:r>
                <a:rPr lang="zh-TW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程</a:t>
              </a: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5630356" y="6475911"/>
              <a:ext cx="75692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TW" alt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往</a:t>
              </a:r>
              <a:r>
                <a:rPr lang="zh-TW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程</a:t>
              </a: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611556" y="6475911"/>
              <a:ext cx="75692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TW" alt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返程</a:t>
              </a:r>
              <a:endPara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3146979" y="6475911"/>
              <a:ext cx="75692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TW" alt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返程</a:t>
              </a:r>
              <a:endPara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1" name="文字方塊 20"/>
          <p:cNvSpPr txBox="1"/>
          <p:nvPr/>
        </p:nvSpPr>
        <p:spPr>
          <a:xfrm>
            <a:off x="8136890" y="380146"/>
            <a:ext cx="75692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特性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8371950" y="6451717"/>
            <a:ext cx="568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5</a:t>
            </a:r>
            <a:endParaRPr lang="zh-TW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8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圖片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258" y="2228353"/>
            <a:ext cx="2842394" cy="402042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DRTS</a:t>
            </a:r>
            <a:r>
              <a:rPr lang="zh-TW" altLang="en-US" b="1" dirty="0" smtClean="0"/>
              <a:t>介紹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8902" y="1670019"/>
            <a:ext cx="6402482" cy="435133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zh-TW" altLang="en-US" dirty="0"/>
              <a:t>依據乘客習性、使用需求，做最適化規劃，呈現使用者導向之</a:t>
            </a:r>
            <a:r>
              <a:rPr lang="zh-TW" altLang="en-US" dirty="0" smtClean="0"/>
              <a:t>公車</a:t>
            </a:r>
            <a:endParaRPr lang="en-US" altLang="zh-TW" dirty="0" smtClean="0"/>
          </a:p>
          <a:p>
            <a:pPr>
              <a:spcBef>
                <a:spcPts val="0"/>
              </a:spcBef>
            </a:pPr>
            <a:r>
              <a:rPr lang="zh-TW" altLang="en-US" dirty="0"/>
              <a:t>服務型態主要為照顧民行、發展</a:t>
            </a:r>
            <a:r>
              <a:rPr lang="zh-TW" altLang="en-US" dirty="0" smtClean="0"/>
              <a:t>觀光</a:t>
            </a:r>
            <a:endParaRPr lang="en-US" altLang="zh-TW" dirty="0" smtClean="0"/>
          </a:p>
          <a:p>
            <a:pPr>
              <a:spcBef>
                <a:spcPts val="0"/>
              </a:spcBef>
            </a:pPr>
            <a:r>
              <a:rPr lang="zh-TW" altLang="en-US" dirty="0" smtClean="0"/>
              <a:t>南投縣</a:t>
            </a:r>
            <a:endParaRPr lang="en-US" altLang="zh-TW" dirty="0"/>
          </a:p>
          <a:p>
            <a:pPr>
              <a:spcBef>
                <a:spcPts val="0"/>
              </a:spcBef>
            </a:pPr>
            <a:endParaRPr lang="en-US" altLang="zh-TW" sz="2000" dirty="0"/>
          </a:p>
          <a:p>
            <a:endParaRPr lang="zh-TW" altLang="en-US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8136890" y="375960"/>
            <a:ext cx="75692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案例</a:t>
            </a:r>
            <a:endParaRPr lang="en-US" altLang="zh-TW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介紹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42" name="圖片 41" descr="南投客運 NANTOU BU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0" t="12830" r="18100" b="27624"/>
          <a:stretch/>
        </p:blipFill>
        <p:spPr>
          <a:xfrm>
            <a:off x="390906" y="3311063"/>
            <a:ext cx="5278374" cy="261885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371950" y="6451717"/>
            <a:ext cx="568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6</a:t>
            </a:r>
            <a:endParaRPr lang="zh-TW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32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台</a:t>
            </a:r>
            <a:r>
              <a:rPr lang="zh-TW" altLang="en-US" b="1" dirty="0" smtClean="0"/>
              <a:t>三預約</a:t>
            </a:r>
            <a:r>
              <a:rPr lang="zh-TW" altLang="en-US" b="1" dirty="0" smtClean="0"/>
              <a:t>一日巴</a:t>
            </a:r>
            <a:endParaRPr lang="zh-TW" altLang="en-US" b="1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133137"/>
              </p:ext>
            </p:extLst>
          </p:nvPr>
        </p:nvGraphicFramePr>
        <p:xfrm>
          <a:off x="628650" y="2073291"/>
          <a:ext cx="8244318" cy="33929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0116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648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58198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331028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645228">
                  <a:extLst>
                    <a:ext uri="{9D8B030D-6E8A-4147-A177-3AD203B41FA5}">
                      <a16:colId xmlns="" xmlns:a16="http://schemas.microsoft.com/office/drawing/2014/main" val="4049812664"/>
                    </a:ext>
                  </a:extLst>
                </a:gridCol>
                <a:gridCol w="635344">
                  <a:extLst>
                    <a:ext uri="{9D8B030D-6E8A-4147-A177-3AD203B41FA5}">
                      <a16:colId xmlns="" xmlns:a16="http://schemas.microsoft.com/office/drawing/2014/main" val="3687299825"/>
                    </a:ext>
                  </a:extLst>
                </a:gridCol>
                <a:gridCol w="1364595">
                  <a:extLst>
                    <a:ext uri="{9D8B030D-6E8A-4147-A177-3AD203B41FA5}">
                      <a16:colId xmlns="" xmlns:a16="http://schemas.microsoft.com/office/drawing/2014/main" val="3460774091"/>
                    </a:ext>
                  </a:extLst>
                </a:gridCol>
                <a:gridCol w="692577">
                  <a:extLst>
                    <a:ext uri="{9D8B030D-6E8A-4147-A177-3AD203B41FA5}">
                      <a16:colId xmlns="" xmlns:a16="http://schemas.microsoft.com/office/drawing/2014/main" val="558655278"/>
                    </a:ext>
                  </a:extLst>
                </a:gridCol>
                <a:gridCol w="1051375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</a:tblGrid>
              <a:tr h="411413">
                <a:tc gridSpan="9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4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竹東站→內灣火車站→尖石北角吊橋→新竹火車站</a:t>
                      </a:r>
                    </a:p>
                  </a:txBody>
                  <a:tcPr marL="55914" marR="559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200" b="0" kern="100" dirty="0">
                        <a:solidFill>
                          <a:sysClr val="windowText" lastClr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5914" marR="559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70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上下車</a:t>
                      </a:r>
                      <a:r>
                        <a:rPr lang="en-US" altLang="zh-TW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altLang="zh-TW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zh-TW" altLang="en-US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站名</a:t>
                      </a:r>
                      <a:r>
                        <a:rPr lang="en-US" altLang="zh-TW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停留地點</a:t>
                      </a:r>
                      <a:endParaRPr lang="zh-TW" altLang="zh-TW" sz="1200" b="0" kern="100" dirty="0" smtClean="0">
                        <a:solidFill>
                          <a:sysClr val="windowText" lastClr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5914" marR="559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竹東站</a:t>
                      </a:r>
                      <a:endParaRPr lang="zh-TW" altLang="zh-TW" sz="1200" b="0" kern="100" dirty="0" smtClean="0">
                        <a:solidFill>
                          <a:sysClr val="windowText" lastClr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5914" marR="559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內灣</a:t>
                      </a:r>
                      <a:endParaRPr lang="en-US" altLang="zh-TW" sz="1200" b="0" kern="100" dirty="0" smtClean="0">
                        <a:solidFill>
                          <a:sysClr val="windowText" lastClr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火車站</a:t>
                      </a:r>
                      <a:endParaRPr lang="zh-TW" altLang="zh-TW" sz="1200" b="0" kern="100" dirty="0" smtClean="0">
                        <a:solidFill>
                          <a:sysClr val="windowText" lastClr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5914" marR="559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zh-TW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5914" marR="559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zh-TW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5914" marR="559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尖石鄉</a:t>
                      </a:r>
                      <a:endParaRPr lang="zh-TW" altLang="zh-TW" sz="1200" b="0" kern="100" dirty="0" smtClean="0">
                        <a:solidFill>
                          <a:sysClr val="windowText" lastClr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5914" marR="559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新竹火車站</a:t>
                      </a:r>
                      <a:endParaRPr lang="zh-TW" sz="1200" b="0" kern="100" dirty="0">
                        <a:solidFill>
                          <a:sysClr val="windowText" lastClr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5914" marR="559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344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型態</a:t>
                      </a:r>
                      <a:endParaRPr lang="zh-TW" altLang="zh-TW" sz="1200" b="0" kern="100" dirty="0" smtClean="0">
                        <a:solidFill>
                          <a:sysClr val="windowText" lastClr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5914" marR="55914" marT="0" marB="0" vert="ea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發</a:t>
                      </a:r>
                      <a:endParaRPr lang="en-US" altLang="zh-TW" sz="1200" b="0" kern="100" dirty="0" smtClean="0">
                        <a:solidFill>
                          <a:sysClr val="windowText" lastClr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車</a:t>
                      </a:r>
                      <a:endParaRPr lang="zh-TW" altLang="zh-TW" sz="1200" b="0" kern="100" dirty="0" smtClean="0">
                        <a:solidFill>
                          <a:sysClr val="windowText" lastClr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5914" marR="559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抵達</a:t>
                      </a:r>
                    </a:p>
                  </a:txBody>
                  <a:tcPr marL="55914" marR="55914" marT="0" marB="0" vert="ea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l"/>
                        <a:tabLst/>
                        <a:defRPr/>
                      </a:pPr>
                      <a:r>
                        <a:rPr lang="zh-TW" altLang="en-US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內灣車站</a:t>
                      </a:r>
                      <a:endParaRPr lang="en-US" altLang="zh-TW" sz="1200" b="0" kern="100" dirty="0" smtClean="0">
                        <a:solidFill>
                          <a:sysClr val="windowText" lastClr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285750" marR="0" lvl="0" indent="-2857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l"/>
                        <a:tabLst/>
                        <a:defRPr/>
                      </a:pPr>
                      <a:r>
                        <a:rPr lang="zh-TW" altLang="en-US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內灣戲院</a:t>
                      </a:r>
                      <a:endParaRPr lang="en-US" altLang="zh-TW" sz="1200" b="0" kern="100" dirty="0" smtClean="0">
                        <a:solidFill>
                          <a:sysClr val="windowText" lastClr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285750" marR="0" lvl="0" indent="-2857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l"/>
                        <a:tabLst/>
                        <a:defRPr/>
                      </a:pPr>
                      <a:r>
                        <a:rPr lang="zh-TW" altLang="en-US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內灣國小</a:t>
                      </a:r>
                      <a:endParaRPr lang="en-US" altLang="zh-TW" sz="1200" b="0" kern="100" dirty="0" smtClean="0">
                        <a:solidFill>
                          <a:sysClr val="windowText" lastClr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285750" marR="0" lvl="0" indent="-2857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l"/>
                        <a:tabLst/>
                        <a:defRPr/>
                      </a:pPr>
                      <a:r>
                        <a:rPr lang="zh-TW" altLang="en-US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內灣吊橋</a:t>
                      </a:r>
                      <a:endParaRPr lang="en-US" altLang="zh-TW" sz="1200" b="0" kern="100" dirty="0" smtClean="0">
                        <a:solidFill>
                          <a:sysClr val="windowText" lastClr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285750" marR="0" lvl="0" indent="-2857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l"/>
                        <a:tabLst/>
                        <a:defRPr/>
                      </a:pPr>
                      <a:r>
                        <a:rPr lang="zh-TW" altLang="en-US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野薑花粽</a:t>
                      </a:r>
                      <a:endParaRPr lang="zh-TW" altLang="zh-TW" sz="1200" b="0" kern="100" dirty="0">
                        <a:solidFill>
                          <a:sysClr val="windowText" lastClr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5914" marR="559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發</a:t>
                      </a:r>
                      <a:endParaRPr lang="en-US" altLang="zh-TW" sz="1200" b="0" kern="100" dirty="0" smtClean="0">
                        <a:solidFill>
                          <a:sysClr val="windowText" lastClr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車</a:t>
                      </a:r>
                      <a:endParaRPr lang="zh-TW" altLang="zh-TW" sz="1200" b="0" kern="100" dirty="0">
                        <a:solidFill>
                          <a:sysClr val="windowText" lastClr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5914" marR="559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抵達</a:t>
                      </a:r>
                      <a:endParaRPr lang="zh-TW" altLang="zh-TW" sz="1200" b="0" kern="100" dirty="0" smtClean="0">
                        <a:solidFill>
                          <a:sysClr val="windowText" lastClr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5914" marR="55914" marT="0" marB="0" vert="ea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l"/>
                        <a:tabLst/>
                        <a:defRPr/>
                      </a:pPr>
                      <a:r>
                        <a:rPr lang="zh-TW" altLang="en-US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北角吊橋</a:t>
                      </a:r>
                      <a:endParaRPr lang="en-US" altLang="zh-TW" sz="1200" b="0" kern="100" dirty="0" smtClean="0">
                        <a:solidFill>
                          <a:sysClr val="windowText" lastClr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285750" marR="0" lvl="0" indent="-2857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l"/>
                        <a:tabLst/>
                        <a:defRPr/>
                      </a:pPr>
                      <a:r>
                        <a:rPr lang="en-US" altLang="zh-TW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24</a:t>
                      </a:r>
                      <a:r>
                        <a:rPr lang="zh-TW" altLang="en-US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法式冰淇淋</a:t>
                      </a:r>
                      <a:endParaRPr lang="zh-TW" altLang="zh-TW" sz="1200" b="0" kern="100" dirty="0" smtClean="0">
                        <a:solidFill>
                          <a:sysClr val="windowText" lastClr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5914" marR="559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發車</a:t>
                      </a:r>
                      <a:endParaRPr lang="zh-TW" altLang="zh-TW" sz="1200" b="0" kern="100" dirty="0" smtClean="0">
                        <a:solidFill>
                          <a:sysClr val="windowText" lastClr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5914" marR="55914" marT="0" marB="0" vert="ea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抵達</a:t>
                      </a:r>
                      <a:endParaRPr lang="zh-TW" sz="1200" b="0" kern="100" dirty="0">
                        <a:solidFill>
                          <a:sysClr val="windowText" lastClr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5914" marR="55914" marT="0" marB="0" vert="ea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9408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上</a:t>
                      </a:r>
                      <a:r>
                        <a:rPr lang="en-US" altLang="zh-TW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altLang="zh-TW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zh-TW" altLang="en-US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下</a:t>
                      </a:r>
                      <a:r>
                        <a:rPr lang="en-US" altLang="zh-TW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altLang="zh-TW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zh-TW" altLang="en-US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車</a:t>
                      </a:r>
                      <a:r>
                        <a:rPr lang="en-US" altLang="zh-TW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altLang="zh-TW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zh-TW" altLang="en-US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時</a:t>
                      </a:r>
                      <a:r>
                        <a:rPr lang="en-US" altLang="zh-TW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altLang="zh-TW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zh-TW" altLang="en-US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間</a:t>
                      </a:r>
                      <a:endParaRPr lang="zh-TW" altLang="zh-TW" sz="1200" b="0" kern="100" dirty="0" smtClean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5914" marR="559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zh-TW" altLang="en-US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TW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00</a:t>
                      </a:r>
                      <a:endParaRPr lang="zh-TW" altLang="zh-TW" sz="1200" b="0" kern="100" dirty="0" smtClean="0">
                        <a:solidFill>
                          <a:sysClr val="windowText" lastClr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5914" marR="559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zh-TW" altLang="en-US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TW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30</a:t>
                      </a:r>
                      <a:endParaRPr lang="zh-TW" sz="1200" b="0" kern="100" dirty="0">
                        <a:solidFill>
                          <a:sysClr val="windowText" lastClr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5914" marR="559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建議停留</a:t>
                      </a:r>
                      <a:r>
                        <a:rPr lang="en-US" altLang="zh-TW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2.5</a:t>
                      </a:r>
                      <a:r>
                        <a:rPr lang="zh-TW" altLang="en-US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小時</a:t>
                      </a:r>
                      <a:endParaRPr lang="en-US" altLang="zh-TW" sz="1200" b="0" kern="100" dirty="0" smtClean="0">
                        <a:solidFill>
                          <a:sysClr val="windowText" lastClr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享用午餐</a:t>
                      </a:r>
                      <a:r>
                        <a:rPr lang="en-US" altLang="zh-TW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sz="1200" b="0" kern="100" dirty="0">
                        <a:solidFill>
                          <a:sysClr val="windowText" lastClr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5914" marR="559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13</a:t>
                      </a:r>
                      <a:r>
                        <a:rPr lang="zh-TW" altLang="en-US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TW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00</a:t>
                      </a:r>
                      <a:endParaRPr lang="zh-TW" sz="1200" b="0" kern="100" dirty="0">
                        <a:solidFill>
                          <a:sysClr val="windowText" lastClr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5914" marR="559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13</a:t>
                      </a:r>
                      <a:r>
                        <a:rPr lang="zh-TW" altLang="en-US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TW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10</a:t>
                      </a:r>
                      <a:endParaRPr lang="zh-TW" sz="1200" b="0" kern="100" dirty="0">
                        <a:solidFill>
                          <a:sysClr val="windowText" lastClr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5914" marR="559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建議停留</a:t>
                      </a:r>
                      <a:r>
                        <a:rPr lang="en-US" altLang="zh-TW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TW" altLang="en-US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小時</a:t>
                      </a:r>
                      <a:endParaRPr lang="en-US" altLang="zh-TW" sz="1200" b="0" kern="100" dirty="0" smtClean="0">
                        <a:solidFill>
                          <a:sysClr val="windowText" lastClr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5914" marR="559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15</a:t>
                      </a:r>
                      <a:r>
                        <a:rPr lang="zh-TW" altLang="en-US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TW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10</a:t>
                      </a:r>
                      <a:endParaRPr lang="zh-TW" sz="1200" b="0" kern="100" dirty="0">
                        <a:solidFill>
                          <a:sysClr val="windowText" lastClr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5914" marR="559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15</a:t>
                      </a:r>
                      <a:r>
                        <a:rPr lang="zh-TW" altLang="en-US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TW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55</a:t>
                      </a:r>
                      <a:endParaRPr lang="zh-TW" sz="1200" b="0" kern="100" dirty="0">
                        <a:solidFill>
                          <a:sysClr val="windowText" lastClr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5914" marR="559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2437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zh-TW" altLang="en-US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TW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30</a:t>
                      </a:r>
                      <a:endParaRPr lang="zh-TW" altLang="zh-TW" sz="1200" b="0" kern="100" dirty="0" smtClean="0">
                        <a:solidFill>
                          <a:sysClr val="windowText" lastClr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5914" marR="559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11</a:t>
                      </a:r>
                      <a:r>
                        <a:rPr lang="zh-TW" altLang="en-US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TW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00</a:t>
                      </a:r>
                      <a:endParaRPr lang="zh-TW" sz="1200" b="0" kern="100" dirty="0">
                        <a:solidFill>
                          <a:sysClr val="windowText" lastClr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5914" marR="559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13</a:t>
                      </a:r>
                      <a:r>
                        <a:rPr lang="zh-TW" altLang="en-US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TW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30</a:t>
                      </a:r>
                      <a:endParaRPr lang="zh-TW" sz="1200" b="0" kern="100" dirty="0">
                        <a:solidFill>
                          <a:sysClr val="windowText" lastClr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5914" marR="559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13</a:t>
                      </a:r>
                      <a:r>
                        <a:rPr lang="zh-TW" altLang="en-US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TW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40</a:t>
                      </a:r>
                      <a:endParaRPr lang="zh-TW" sz="1200" b="0" kern="100" dirty="0">
                        <a:solidFill>
                          <a:sysClr val="windowText" lastClr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5914" marR="559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sz="1400" b="0" kern="100" dirty="0">
                        <a:solidFill>
                          <a:sysClr val="windowText" lastClr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5914" marR="559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15</a:t>
                      </a:r>
                      <a:r>
                        <a:rPr lang="zh-TW" altLang="en-US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TW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40</a:t>
                      </a:r>
                      <a:endParaRPr lang="zh-TW" sz="1200" b="0" kern="100" dirty="0">
                        <a:solidFill>
                          <a:sysClr val="windowText" lastClr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5914" marR="559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16</a:t>
                      </a:r>
                      <a:r>
                        <a:rPr lang="zh-TW" altLang="en-US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TW" sz="12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25</a:t>
                      </a:r>
                      <a:endParaRPr lang="zh-TW" sz="1200" b="0" kern="100" dirty="0">
                        <a:solidFill>
                          <a:sysClr val="windowText" lastClr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5914" marR="559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7443" y="1357369"/>
            <a:ext cx="1618488" cy="80115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28651" y="5526345"/>
            <a:ext cx="82443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由新竹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高鐵至內灣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老街享用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當地客家特色小吃，午後至尖石感受河岸山景的北角吊橋，並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享用半融半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凍的法式冰淇淋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返程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至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新竹火車站騎乘</a:t>
            </a:r>
            <a:r>
              <a:rPr lang="en-US" altLang="zh-TW" sz="16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Ubike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，親身感受風城之美。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136890" y="380146"/>
            <a:ext cx="75692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遊程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規劃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371950" y="6451717"/>
            <a:ext cx="568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7</a:t>
            </a:r>
            <a:endParaRPr lang="zh-TW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37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U</a:t>
            </a:r>
            <a:r>
              <a:rPr lang="en-US" altLang="zh-TW" dirty="0" err="1" smtClean="0"/>
              <a:t>bike</a:t>
            </a:r>
            <a:r>
              <a:rPr lang="zh-TW" altLang="en-US" dirty="0" smtClean="0"/>
              <a:t>趴趴走</a:t>
            </a:r>
            <a:endParaRPr lang="zh-TW" altLang="en-US" dirty="0"/>
          </a:p>
        </p:txBody>
      </p:sp>
      <p:pic>
        <p:nvPicPr>
          <p:cNvPr id="4" name="錄製_2017_11_25_15_12_28_19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0365" y="1442603"/>
            <a:ext cx="8383270" cy="4461628"/>
          </a:xfrm>
        </p:spPr>
      </p:pic>
      <p:sp>
        <p:nvSpPr>
          <p:cNvPr id="5" name="文字方塊 4"/>
          <p:cNvSpPr txBox="1"/>
          <p:nvPr/>
        </p:nvSpPr>
        <p:spPr>
          <a:xfrm>
            <a:off x="8136890" y="375960"/>
            <a:ext cx="75692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開放</a:t>
            </a:r>
            <a:r>
              <a:rPr lang="en-US" altLang="zh-TW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/>
            </a:r>
            <a:br>
              <a:rPr lang="en-US" altLang="zh-TW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資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料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371950" y="6451717"/>
            <a:ext cx="568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8</a:t>
            </a:r>
            <a:endParaRPr lang="zh-TW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21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399</TotalTime>
  <Words>446</Words>
  <Application>Microsoft Office PowerPoint</Application>
  <PresentationFormat>如螢幕大小 (4:3)</PresentationFormat>
  <Paragraphs>151</Paragraphs>
  <Slides>11</Slides>
  <Notes>3</Notes>
  <HiddenSlides>0</HiddenSlides>
  <MMClips>1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22" baseType="lpstr">
      <vt:lpstr>Microsoft YaHei</vt:lpstr>
      <vt:lpstr>微軟正黑體</vt:lpstr>
      <vt:lpstr>新細明體</vt:lpstr>
      <vt:lpstr>標楷體</vt:lpstr>
      <vt:lpstr>Arial</vt:lpstr>
      <vt:lpstr>Calibri</vt:lpstr>
      <vt:lpstr>Calibri Light</vt:lpstr>
      <vt:lpstr>Microsoft Himalaya</vt:lpstr>
      <vt:lpstr>Times New Roman</vt:lpstr>
      <vt:lpstr>Wingdings</vt:lpstr>
      <vt:lpstr>Office 佈景主題</vt:lpstr>
      <vt:lpstr>公開與民間資料整合分析應用</vt:lpstr>
      <vt:lpstr>規劃範圍</vt:lpstr>
      <vt:lpstr>公車班次-空間分佈圖1</vt:lpstr>
      <vt:lpstr>公車班次-空間分佈圖2</vt:lpstr>
      <vt:lpstr>公車班次-時間分佈圖1</vt:lpstr>
      <vt:lpstr>公車班次-時間分佈圖2</vt:lpstr>
      <vt:lpstr>DRTS介紹</vt:lpstr>
      <vt:lpstr>台三預約一日巴</vt:lpstr>
      <vt:lpstr>Ubike趴趴走</vt:lpstr>
      <vt:lpstr>結論與建議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浪漫台3ㄝ</dc:title>
  <dc:creator>何亮樺</dc:creator>
  <cp:lastModifiedBy>何亮樺</cp:lastModifiedBy>
  <cp:revision>40</cp:revision>
  <dcterms:created xsi:type="dcterms:W3CDTF">2017-11-24T14:22:17Z</dcterms:created>
  <dcterms:modified xsi:type="dcterms:W3CDTF">2017-11-25T07:40:02Z</dcterms:modified>
</cp:coreProperties>
</file>